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  <p:sldMasterId id="2147483649" r:id="rId2"/>
  </p:sldMasterIdLst>
  <p:notesMasterIdLst>
    <p:notesMasterId r:id="rId14"/>
  </p:notesMasterIdLst>
  <p:sldIdLst>
    <p:sldId id="256" r:id="rId3"/>
    <p:sldId id="268" r:id="rId4"/>
    <p:sldId id="259" r:id="rId5"/>
    <p:sldId id="267" r:id="rId6"/>
    <p:sldId id="260" r:id="rId7"/>
    <p:sldId id="261" r:id="rId8"/>
    <p:sldId id="262" r:id="rId9"/>
    <p:sldId id="265" r:id="rId10"/>
    <p:sldId id="263" r:id="rId11"/>
    <p:sldId id="266" r:id="rId12"/>
    <p:sldId id="264" r:id="rId13"/>
  </p:sldIdLst>
  <p:sldSz cx="10680700" cy="7556500"/>
  <p:notesSz cx="6858000" cy="9144000"/>
  <p:defaultTextStyle>
    <a:defPPr>
      <a:defRPr lang="pl-PL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0">
          <p15:clr>
            <a:srgbClr val="A4A3A4"/>
          </p15:clr>
        </p15:guide>
        <p15:guide id="2" pos="33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53414-3D8D-9087-C63D-D8EDF85EBC3F}" v="2176" dt="2020-01-23T21:47:44.715"/>
    <p1510:client id="{CFC3F399-2273-90EB-A72A-FACCFE886B55}" v="9" dt="2020-01-24T06:46:31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87"/>
    <p:restoredTop sz="90929"/>
  </p:normalViewPr>
  <p:slideViewPr>
    <p:cSldViewPr>
      <p:cViewPr varScale="1">
        <p:scale>
          <a:sx n="96" d="100"/>
          <a:sy n="96" d="100"/>
        </p:scale>
        <p:origin x="1056" y="90"/>
      </p:cViewPr>
      <p:guideLst>
        <p:guide orient="horz" pos="2380"/>
        <p:guide pos="33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81C7C327-B6AE-4E0C-A0DF-CD17A4A90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B29D6A1-9E55-4937-AC0A-892D8BC1256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pl-PL" noProof="0">
                <a:sym typeface="Helvetica Neue" charset="0"/>
              </a:rPr>
              <a:t>Second level</a:t>
            </a:r>
          </a:p>
          <a:p>
            <a:pPr lvl="2"/>
            <a:r>
              <a:rPr lang="en-US" altLang="pl-PL" noProof="0">
                <a:sym typeface="Helvetica Neue" charset="0"/>
              </a:rPr>
              <a:t>Third level</a:t>
            </a:r>
          </a:p>
          <a:p>
            <a:pPr lvl="3"/>
            <a:r>
              <a:rPr lang="en-US" altLang="pl-PL" noProof="0">
                <a:sym typeface="Helvetica Neue" charset="0"/>
              </a:rPr>
              <a:t>Fourth level</a:t>
            </a:r>
          </a:p>
          <a:p>
            <a:pPr lvl="4"/>
            <a:r>
              <a:rPr lang="en-US" altLang="pl-PL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335088" y="1236663"/>
            <a:ext cx="8010525" cy="26304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35088" y="3968750"/>
            <a:ext cx="8010525" cy="18240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38475C-75F3-4498-8CB8-A14AB3319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0B2ADE-E9CA-4F3A-818F-263D86F4813B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6824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0CB424-6FCA-4E3F-A3F7-916AB3521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732E22-A420-41A4-8767-88436C0BA1C7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94805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7616825" y="671513"/>
            <a:ext cx="2270125" cy="6051550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01688" y="671513"/>
            <a:ext cx="6662737" cy="605155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400C06-CCA2-4ED9-8B54-64C561F8C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2E77D9-6AD7-4D85-AC58-BA748CBAEC83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67931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335088" y="1236663"/>
            <a:ext cx="8010525" cy="26304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35088" y="3968750"/>
            <a:ext cx="8010525" cy="182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E8F8D1-E267-47C9-B383-7950A43B1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9EBA93-8D9D-4ABC-8EEE-825FAD999BFA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615708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35013" y="2011363"/>
            <a:ext cx="9210675" cy="4794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4F1D76-535F-4349-B4BC-AB4D93349D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9D71B-EF95-46A3-90CD-76AAD66E15A0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198863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8663" y="1884363"/>
            <a:ext cx="9212262" cy="31432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8663" y="5056188"/>
            <a:ext cx="9212262" cy="165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A68E41-8C33-42DC-8B4F-CC1A2CCBF5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43B8B0-A0C3-4F81-9A03-9925705CE10A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315666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35013" y="2011363"/>
            <a:ext cx="4529137" cy="4794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416550" y="2011363"/>
            <a:ext cx="4529138" cy="4794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0B05872-DA5E-480A-8780-465D6A0C10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63CED2-2BF4-4DF1-A986-422EFB8A8D76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529556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35013" y="401638"/>
            <a:ext cx="9212262" cy="146050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35013" y="1852613"/>
            <a:ext cx="4519612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735013" y="2760663"/>
            <a:ext cx="4519612" cy="405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5407025" y="1852613"/>
            <a:ext cx="4540250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5407025" y="2760663"/>
            <a:ext cx="4540250" cy="405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855B2FB-6CCB-45B9-B3E3-064DDF20C7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717397-F44C-42C2-84F9-D89458A6D2B0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281003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DEA54F-8020-4DFF-A5E1-308C4F5D54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E956C-884A-49BB-B881-347948EA8154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911538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F1D388-BA20-48DE-8D1E-8B8FCBC67C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9E7AF7-0C10-4583-A462-1744D1440BF7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081326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35013" y="503238"/>
            <a:ext cx="3444875" cy="17637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40250" y="1087438"/>
            <a:ext cx="5407025" cy="53705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35013" y="2266950"/>
            <a:ext cx="3444875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B46FAC5-5DE5-4C5C-AEE7-4DD1B745BC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BBBCDE-492B-4FF8-B62A-EA5D82D42664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512742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50E62-E1DB-42C4-9B2B-E5BD1DF352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9AFF36-7C10-444C-8A32-E691CE1FA9CE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497441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35013" y="503238"/>
            <a:ext cx="3444875" cy="17637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4540250" y="1087438"/>
            <a:ext cx="5407025" cy="537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35013" y="2266950"/>
            <a:ext cx="3444875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7DEBB3A-6BEB-4490-938D-9555089E6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06EAE0-F87C-448F-9C57-DE93B4529E91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42949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35013" y="2011363"/>
            <a:ext cx="9210675" cy="47942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C188EA-60B4-4E20-AF6C-3A12BBFE3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68979-5D5C-452B-B166-75372526213C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615082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7643813" y="401638"/>
            <a:ext cx="2301875" cy="6403975"/>
          </a:xfrm>
          <a:prstGeom prst="rect">
            <a:avLst/>
          </a:prstGeo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35013" y="401638"/>
            <a:ext cx="6756400" cy="64039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F18CA4-D457-4139-A190-CB06C3361E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1C1AF5-161A-45D0-A9FA-EFE005F3EDA8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01548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8663" y="1884363"/>
            <a:ext cx="9212262" cy="31432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8663" y="5056188"/>
            <a:ext cx="9212262" cy="16541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468F2D-D0ED-4B98-80D9-0C41DD4BD3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378648-040E-489F-9CCD-1F7C59E13CD0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9641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01688" y="2184400"/>
            <a:ext cx="4465637" cy="453866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419725" y="2184400"/>
            <a:ext cx="4467225" cy="453866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C34BEA3-B150-4568-93B1-D1DB489124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25B261-7D61-4402-808C-047405A71202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71895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35013" y="401638"/>
            <a:ext cx="9212262" cy="1460500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35013" y="1852613"/>
            <a:ext cx="4519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735013" y="2760663"/>
            <a:ext cx="4519612" cy="405923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5407025" y="1852613"/>
            <a:ext cx="4540250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5407025" y="2760663"/>
            <a:ext cx="4540250" cy="405923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B1E56EF-D898-4728-9211-232A80EB1C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78121D-2925-4573-BDE2-3D5BDC8FE34F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58892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C6B9E32-B558-4019-9842-D7437932F4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3B5E8B-8F2D-4436-B56D-567B83310D70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314182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9EC67D3-E2B9-40D1-92B3-5F2531D7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2A7D58-C30D-4703-B360-359A94CBC1D4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97292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35013" y="503238"/>
            <a:ext cx="3444875" cy="17637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40250" y="1087438"/>
            <a:ext cx="5407025" cy="53705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35013" y="2266950"/>
            <a:ext cx="3444875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7EA5E56-CC74-445C-B40F-44D0D78A35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C45331-0CFE-4421-880E-4EEEAECB1D64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24974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35013" y="503238"/>
            <a:ext cx="3444875" cy="17637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4540250" y="1087438"/>
            <a:ext cx="5407025" cy="53705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35013" y="2266950"/>
            <a:ext cx="3444875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FB4B493-FFFA-4EB0-8979-BDB89C215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8F40E3-9EB8-483E-BD6B-932EE9FEC9EF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26850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D36471C5-FB0F-4D8B-AE76-6D2296BCC94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01688" y="671513"/>
            <a:ext cx="9085262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86F33DC3-C2D9-4F84-90EA-A4231221AE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01688" y="2184400"/>
            <a:ext cx="9085262" cy="453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pl-PL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pl-PL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pl-PL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pl-PL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9D8C860-8F85-4546-BEED-FA13336298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1042988" eaLnBrk="1">
              <a:defRPr sz="1600"/>
            </a:lvl1pPr>
          </a:lstStyle>
          <a:p>
            <a:fld id="{4E7C6EBC-75C3-4C51-99C0-3757AF3D2E65}" type="slidenum">
              <a:rPr lang="en-US" altLang="pl-PL"/>
              <a:pPr/>
              <a:t>‹#›</a:t>
            </a:fld>
            <a:endParaRPr lang="en-US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sz="5000" kern="1200">
          <a:solidFill>
            <a:srgbClr val="0000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ctr" defTabSz="1042988" rtl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ctr" defTabSz="1042988" rtl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ctr" defTabSz="1042988" rtl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ctr" defTabSz="1042988" rtl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90525" indent="-390525" algn="l" defTabSz="1042988" rtl="0" eaLnBrk="0" fontAlgn="base" hangingPunct="0">
        <a:spcBef>
          <a:spcPts val="800"/>
        </a:spcBef>
        <a:spcAft>
          <a:spcPct val="0"/>
        </a:spcAft>
        <a:buSzPct val="100000"/>
        <a:buChar char="»"/>
        <a:defRPr sz="36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887413" indent="-366713" algn="l" defTabSz="1042988" rtl="0" eaLnBrk="0" fontAlgn="base" hangingPunct="0">
        <a:spcBef>
          <a:spcPts val="800"/>
        </a:spcBef>
        <a:spcAft>
          <a:spcPct val="0"/>
        </a:spcAft>
        <a:buSzPct val="100000"/>
        <a:buChar char="–"/>
        <a:defRPr sz="36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389063" indent="-346075" algn="l" defTabSz="1042988" rtl="0" eaLnBrk="0" fontAlgn="base" hangingPunct="0">
        <a:spcBef>
          <a:spcPts val="800"/>
        </a:spcBef>
        <a:spcAft>
          <a:spcPct val="0"/>
        </a:spcAft>
        <a:buSzPct val="100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973263" indent="-409575" algn="l" defTabSz="1042988" rtl="0" eaLnBrk="0" fontAlgn="base" hangingPunct="0">
        <a:spcBef>
          <a:spcPts val="800"/>
        </a:spcBef>
        <a:spcAft>
          <a:spcPct val="0"/>
        </a:spcAft>
        <a:buSzPct val="100000"/>
        <a:buChar char="–"/>
        <a:defRPr sz="36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606675" indent="-520700" algn="l" defTabSz="1042988" rtl="0" eaLnBrk="0" fontAlgn="base" hangingPunct="0">
        <a:spcBef>
          <a:spcPts val="800"/>
        </a:spcBef>
        <a:spcAft>
          <a:spcPct val="0"/>
        </a:spcAft>
        <a:buSzPct val="100000"/>
        <a:buChar char="»"/>
        <a:defRPr sz="36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A7602C6A-D043-4667-8757-BA552D7604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1042988" eaLnBrk="1">
              <a:defRPr sz="1600"/>
            </a:lvl1pPr>
          </a:lstStyle>
          <a:p>
            <a:fld id="{8010AAA6-0FCC-4382-B402-71DBAABCC1DB}" type="slidenum">
              <a:rPr lang="en-US" altLang="pl-PL"/>
              <a:pPr/>
              <a:t>‹#›</a:t>
            </a:fld>
            <a:endParaRPr lang="en-US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sz="5000" kern="1200">
          <a:solidFill>
            <a:srgbClr val="0000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ctr" defTabSz="1042988" rtl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ctr" defTabSz="1042988" rtl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ctr" defTabSz="1042988" rtl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ctr" defTabSz="1042988" rtl="0" fontAlgn="base" hangingPunct="0">
        <a:spcBef>
          <a:spcPct val="0"/>
        </a:spcBef>
        <a:spcAft>
          <a:spcPct val="0"/>
        </a:spcAft>
        <a:defRPr sz="5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90525" indent="-390525" algn="l" defTabSz="1042988" rtl="0" eaLnBrk="0" fontAlgn="base" hangingPunct="0">
        <a:spcBef>
          <a:spcPts val="800"/>
        </a:spcBef>
        <a:spcAft>
          <a:spcPct val="0"/>
        </a:spcAft>
        <a:buSzPct val="100000"/>
        <a:buChar char="»"/>
        <a:defRPr sz="36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887413" indent="-366713" algn="l" defTabSz="1042988" rtl="0" eaLnBrk="0" fontAlgn="base" hangingPunct="0">
        <a:spcBef>
          <a:spcPts val="800"/>
        </a:spcBef>
        <a:spcAft>
          <a:spcPct val="0"/>
        </a:spcAft>
        <a:buSzPct val="100000"/>
        <a:buChar char="–"/>
        <a:defRPr sz="36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389063" indent="-346075" algn="l" defTabSz="1042988" rtl="0" eaLnBrk="0" fontAlgn="base" hangingPunct="0">
        <a:spcBef>
          <a:spcPts val="800"/>
        </a:spcBef>
        <a:spcAft>
          <a:spcPct val="0"/>
        </a:spcAft>
        <a:buSzPct val="100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973263" indent="-409575" algn="l" defTabSz="1042988" rtl="0" eaLnBrk="0" fontAlgn="base" hangingPunct="0">
        <a:spcBef>
          <a:spcPts val="800"/>
        </a:spcBef>
        <a:spcAft>
          <a:spcPct val="0"/>
        </a:spcAft>
        <a:buSzPct val="100000"/>
        <a:buChar char="–"/>
        <a:defRPr sz="36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606675" indent="-520700" algn="l" defTabSz="1042988" rtl="0" eaLnBrk="0" fontAlgn="base" hangingPunct="0">
        <a:spcBef>
          <a:spcPts val="800"/>
        </a:spcBef>
        <a:spcAft>
          <a:spcPct val="0"/>
        </a:spcAft>
        <a:buSzPct val="100000"/>
        <a:buChar char="»"/>
        <a:defRPr sz="36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C4798AE8-D4FF-4F8B-9ECC-49DA427FD844}"/>
              </a:ext>
            </a:extLst>
          </p:cNvPr>
          <p:cNvSpPr>
            <a:spLocks/>
          </p:cNvSpPr>
          <p:nvPr/>
        </p:nvSpPr>
        <p:spPr bwMode="auto">
          <a:xfrm>
            <a:off x="9157617" y="724766"/>
            <a:ext cx="11182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 anchor="t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pl-PL" sz="1600" dirty="0">
                <a:solidFill>
                  <a:srgbClr val="808080"/>
                </a:solidFill>
                <a:latin typeface="Arial"/>
                <a:cs typeface="Arial"/>
              </a:rPr>
              <a:t>24.01.2020</a:t>
            </a:r>
            <a:endParaRPr lang="en-US" altLang="pl-PL" sz="1600" dirty="0">
              <a:solidFill>
                <a:srgbClr val="808080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4BB27CB-8DED-4637-A786-3D3C32AD1E82}"/>
              </a:ext>
            </a:extLst>
          </p:cNvPr>
          <p:cNvSpPr txBox="1"/>
          <p:nvPr/>
        </p:nvSpPr>
        <p:spPr>
          <a:xfrm>
            <a:off x="1907835" y="3515879"/>
            <a:ext cx="6371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>
                <a:latin typeface="Arial"/>
                <a:cs typeface="Arial"/>
              </a:rPr>
              <a:t>Implementacja panelu HMI na zestawie uruchomieniowym zawierającym mikrokontroler z serii STM32</a:t>
            </a:r>
            <a:endParaRPr lang="pl-PL" b="1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A9D73C5-F9FB-4386-94F9-738552EACA26}"/>
              </a:ext>
            </a:extLst>
          </p:cNvPr>
          <p:cNvSpPr txBox="1"/>
          <p:nvPr/>
        </p:nvSpPr>
        <p:spPr>
          <a:xfrm>
            <a:off x="1904306" y="5212196"/>
            <a:ext cx="6765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latin typeface="Arial"/>
                <a:cs typeface="Arial"/>
              </a:rPr>
              <a:t>Autor:                     Szymon Kwieciński</a:t>
            </a:r>
          </a:p>
          <a:p>
            <a:r>
              <a:rPr lang="pl-PL" dirty="0">
                <a:latin typeface="Arial"/>
                <a:cs typeface="Arial"/>
              </a:rPr>
              <a:t>Opiekun pracy:      dr inż. Łukasz Jastrzębski</a:t>
            </a:r>
          </a:p>
          <a:p>
            <a:r>
              <a:rPr lang="pl-PL" dirty="0">
                <a:latin typeface="Arial"/>
                <a:cs typeface="Arial"/>
              </a:rPr>
              <a:t>Recenzent pracy:  dr hab. inż. Andrzej </a:t>
            </a:r>
            <a:r>
              <a:rPr lang="pl-PL" dirty="0" err="1">
                <a:latin typeface="Arial"/>
                <a:cs typeface="Arial"/>
              </a:rPr>
              <a:t>Sioma</a:t>
            </a:r>
            <a:endParaRPr lang="pl-PL" dirty="0" err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17F633-016E-41AC-BDCC-B9353E2DF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193" y="233781"/>
            <a:ext cx="9085262" cy="1260475"/>
          </a:xfrm>
        </p:spPr>
        <p:txBody>
          <a:bodyPr/>
          <a:lstStyle/>
          <a:p>
            <a:r>
              <a:rPr lang="pl-PL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CDBFE9-D344-4BE5-A5AC-4AF76356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577" y="1840468"/>
            <a:ext cx="9820243" cy="5931061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/>
              <a:t>Projekt pozwolił mi poszerzyć wiedzę z zakresu paneli HMI oraz mikrokontrolerów. Ponadto nabrałem doświadczenia w programowaniu 32 bitowych mikrokontrolerów w języku C i C++.</a:t>
            </a:r>
          </a:p>
          <a:p>
            <a:pPr marL="0" indent="0">
              <a:buNone/>
            </a:pPr>
            <a:r>
              <a:rPr lang="pl-PL" sz="2800" dirty="0"/>
              <a:t>Udało mi się stworzyć mobilny panel HMI, który poprzez komendy w postaci tablicy znaków steruje bezprzewodowo  danym obiektem (robotem mobilnym).</a:t>
            </a:r>
          </a:p>
          <a:p>
            <a:pPr marL="0" indent="0">
              <a:buNone/>
            </a:pPr>
            <a:r>
              <a:rPr lang="pl-PL" sz="2800" dirty="0"/>
              <a:t>Podczas testów funkcjinalnych wykryłem uszkodzenie enkodera przy prawym przednim silniku. Przez to nie udało się przeprowadzić satysfakcjonujących mnie testów jazdy robotem po płaskiej powierzchni.</a:t>
            </a:r>
          </a:p>
        </p:txBody>
      </p:sp>
    </p:spTree>
    <p:extLst>
      <p:ext uri="{BB962C8B-B14F-4D97-AF65-F5344CB8AC3E}">
        <p14:creationId xmlns:p14="http://schemas.microsoft.com/office/powerpoint/2010/main" val="270701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675950-6569-4680-AB21-74E1D528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997" y="3215554"/>
            <a:ext cx="9085262" cy="1260475"/>
          </a:xfrm>
        </p:spPr>
        <p:txBody>
          <a:bodyPr/>
          <a:lstStyle/>
          <a:p>
            <a:r>
              <a:rPr lang="pl-PL">
                <a:ea typeface="+mj-lt"/>
                <a:cs typeface="+mj-lt"/>
              </a:rPr>
              <a:t>Film prezentacyjny</a:t>
            </a:r>
            <a:br>
              <a:rPr lang="pl-PL" dirty="0"/>
            </a:br>
            <a:r>
              <a:rPr lang="pl-PL"/>
              <a:t>oraz</a:t>
            </a:r>
            <a:br>
              <a:rPr lang="pl-PL" dirty="0"/>
            </a:br>
            <a:r>
              <a:rPr lang="pl-PL"/>
              <a:t>Dziekuje za uwagę</a:t>
            </a:r>
          </a:p>
        </p:txBody>
      </p:sp>
    </p:spTree>
    <p:extLst>
      <p:ext uri="{BB962C8B-B14F-4D97-AF65-F5344CB8AC3E}">
        <p14:creationId xmlns:p14="http://schemas.microsoft.com/office/powerpoint/2010/main" val="46039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E0F22F-8A86-4D5B-A7F2-E71B1300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prezentacji 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2EABFE-F6A8-4A1D-9F17-43CB6CA63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531" y="1756641"/>
            <a:ext cx="9085262" cy="4538663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pl-PL" sz="3200" dirty="0"/>
              <a:t>Cel pracy</a:t>
            </a:r>
          </a:p>
          <a:p>
            <a:pPr marL="742950" indent="-742950">
              <a:buAutoNum type="arabicPeriod"/>
            </a:pPr>
            <a:r>
              <a:rPr lang="pl-PL" sz="3200" dirty="0"/>
              <a:t>Zakres pracy</a:t>
            </a:r>
          </a:p>
          <a:p>
            <a:pPr marL="742950" indent="-742950">
              <a:buAutoNum type="arabicPeriod"/>
            </a:pPr>
            <a:r>
              <a:rPr lang="pl-PL" sz="3200" dirty="0"/>
              <a:t>Założenia projektowe</a:t>
            </a:r>
          </a:p>
          <a:p>
            <a:pPr marL="742950" indent="-742950">
              <a:buAutoNum type="arabicPeriod"/>
            </a:pPr>
            <a:r>
              <a:rPr lang="pl-PL" sz="3200"/>
              <a:t>Realizacja sprzętowa</a:t>
            </a:r>
          </a:p>
          <a:p>
            <a:pPr marL="742950" indent="-742950">
              <a:buAutoNum type="arabicPeriod"/>
            </a:pPr>
            <a:r>
              <a:rPr lang="pl-PL" sz="3200" dirty="0"/>
              <a:t>Schemat blokowy</a:t>
            </a:r>
          </a:p>
          <a:p>
            <a:pPr marL="742950" indent="-742950">
              <a:buAutoNum type="arabicPeriod"/>
            </a:pPr>
            <a:r>
              <a:rPr lang="pl-PL" sz="3200" dirty="0"/>
              <a:t>Interfejs graficzny</a:t>
            </a:r>
          </a:p>
          <a:p>
            <a:pPr marL="742950" indent="-742950">
              <a:buAutoNum type="arabicPeriod"/>
            </a:pPr>
            <a:r>
              <a:rPr lang="pl-PL" sz="3200" dirty="0"/>
              <a:t>Podsumowanie</a:t>
            </a:r>
          </a:p>
          <a:p>
            <a:pPr marL="742950" indent="-742950">
              <a:buAutoNum type="arabicPeriod"/>
            </a:pPr>
            <a:r>
              <a:rPr lang="pl-PL" sz="3200" dirty="0"/>
              <a:t>Film prezentacyjny </a:t>
            </a:r>
          </a:p>
          <a:p>
            <a:pPr marL="742950" indent="-742950">
              <a:buAutoNum type="arabi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5446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593594-1C01-4423-BEEA-D7F83509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pracy</a:t>
            </a:r>
            <a:endParaRPr lang="pl-PL" dirty="0">
              <a:ea typeface="+mj-lt"/>
              <a:cs typeface="+mj-l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E0DAFE-E0D5-4204-9B0D-A0BA29DEF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spcBef>
                <a:spcPct val="0"/>
              </a:spcBef>
              <a:buNone/>
            </a:pPr>
            <a:r>
              <a:rPr lang="pl-PL" sz="3200" dirty="0"/>
              <a:t>Celem pracy inżynierskiej było zaprojektowanie oraz implementacja panelu HMI (ang. </a:t>
            </a:r>
            <a:r>
              <a:rPr lang="pl-PL" sz="3200" i="1" dirty="0"/>
              <a:t>Human Machine Interface</a:t>
            </a:r>
            <a:r>
              <a:rPr lang="pl-PL" sz="3200" dirty="0"/>
              <a:t>) na zestawie uruchomieniowym wyposażonym w dotykowy </a:t>
            </a:r>
            <a:r>
              <a:rPr lang="pl-PL" sz="3200"/>
              <a:t>ekran LCD i zawierający mikrokontroler z serii STM32. Panel HMI miał sterować robotem mobilnym z niezależnym napędem czterech kół. </a:t>
            </a:r>
            <a:endParaRPr lang="en-US" sz="3200">
              <a:ea typeface="+mn-lt"/>
              <a:cs typeface="+mn-lt"/>
            </a:endParaRPr>
          </a:p>
          <a:p>
            <a:pPr>
              <a:spcBef>
                <a:spcPct val="0"/>
              </a:spcBef>
            </a:pPr>
            <a:endParaRPr lang="pl-PL" dirty="0">
              <a:ea typeface="+mn-lt"/>
              <a:cs typeface="+mn-lt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56646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2268EA-65F0-4EBE-B99A-463F359F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Zakres pracy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D68553-9BB4-463E-A1E2-EB65C3DF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pl-PL" sz="2800" dirty="0">
                <a:ea typeface="+mn-lt"/>
                <a:cs typeface="+mn-lt"/>
              </a:rPr>
              <a:t>Przedstawienie podstawowych informacji dotyczących paneli HMI </a:t>
            </a:r>
            <a:endParaRPr lang="pl-PL" sz="2800" dirty="0"/>
          </a:p>
          <a:p>
            <a:pPr>
              <a:buFont typeface="Arial"/>
              <a:buChar char="•"/>
            </a:pPr>
            <a:r>
              <a:rPr lang="pl-PL" sz="2800" dirty="0">
                <a:ea typeface="+mn-lt"/>
                <a:cs typeface="+mn-lt"/>
              </a:rPr>
              <a:t>Przegląd mikrokontrolerów z serii STM32 </a:t>
            </a:r>
            <a:endParaRPr lang="pl-PL" sz="2800" dirty="0"/>
          </a:p>
          <a:p>
            <a:pPr>
              <a:buFont typeface="Arial"/>
              <a:buChar char="•"/>
            </a:pPr>
            <a:r>
              <a:rPr lang="pl-PL" sz="2800" dirty="0">
                <a:ea typeface="+mn-lt"/>
                <a:cs typeface="+mn-lt"/>
              </a:rPr>
              <a:t>Dobór mikrokontrolera oraz panelu dotykowego </a:t>
            </a:r>
            <a:endParaRPr lang="pl-PL" sz="2800" dirty="0"/>
          </a:p>
          <a:p>
            <a:pPr>
              <a:buFont typeface="Arial"/>
              <a:buChar char="•"/>
            </a:pPr>
            <a:r>
              <a:rPr lang="pl-PL" sz="2800" dirty="0">
                <a:ea typeface="+mn-lt"/>
                <a:cs typeface="+mn-lt"/>
              </a:rPr>
              <a:t>Stworzenie interfejsu graficznego dla panelu dotykowego </a:t>
            </a:r>
            <a:endParaRPr lang="pl-PL" sz="2800" dirty="0"/>
          </a:p>
          <a:p>
            <a:pPr>
              <a:buFont typeface="Arial"/>
              <a:buChar char="•"/>
            </a:pPr>
            <a:r>
              <a:rPr lang="pl-PL" sz="2800" dirty="0">
                <a:ea typeface="+mn-lt"/>
                <a:cs typeface="+mn-lt"/>
              </a:rPr>
              <a:t>Stworzenie oprogramowania dla mikrokontrolera  </a:t>
            </a:r>
            <a:endParaRPr lang="pl-PL" sz="2800" dirty="0"/>
          </a:p>
          <a:p>
            <a:pPr>
              <a:buFont typeface="Arial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545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E7A051-7C42-4286-B162-24803C43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Założenia projektowe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9AAE7B-9B6C-4DCC-B63F-B33372379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ct val="0"/>
              </a:spcBef>
              <a:spcAft>
                <a:spcPts val="700"/>
              </a:spcAft>
              <a:buFont typeface="Arial,Sans-Serif"/>
              <a:buChar char="•"/>
            </a:pPr>
            <a:r>
              <a:rPr lang="pl-PL" sz="2800" u="sng" dirty="0">
                <a:solidFill>
                  <a:srgbClr val="00B050"/>
                </a:solidFill>
              </a:rPr>
              <a:t>Panel HMI ma być kompaktowym urządzeniem przenośnym</a:t>
            </a:r>
            <a:endParaRPr lang="en-US" sz="2800" u="sng">
              <a:solidFill>
                <a:srgbClr val="00B050"/>
              </a:solidFill>
              <a:ea typeface="+mn-lt"/>
              <a:cs typeface="+mn-lt"/>
            </a:endParaRPr>
          </a:p>
          <a:p>
            <a:pPr marL="342900" indent="-342900">
              <a:spcBef>
                <a:spcPct val="0"/>
              </a:spcBef>
              <a:spcAft>
                <a:spcPts val="700"/>
              </a:spcAft>
              <a:buFont typeface="Arial,Sans-Serif"/>
              <a:buChar char="•"/>
            </a:pPr>
            <a:r>
              <a:rPr lang="pl-PL" sz="2800" u="sng" dirty="0">
                <a:solidFill>
                  <a:srgbClr val="00B050"/>
                </a:solidFill>
              </a:rPr>
              <a:t>Komunikacja między panelem HMI a robotem odbywa się bezprzewodowo</a:t>
            </a:r>
            <a:endParaRPr lang="en-US" sz="2800" u="sng">
              <a:solidFill>
                <a:srgbClr val="00B050"/>
              </a:solidFill>
              <a:ea typeface="+mn-lt"/>
              <a:cs typeface="+mn-lt"/>
            </a:endParaRPr>
          </a:p>
          <a:p>
            <a:pPr marL="342900" indent="-342900">
              <a:spcBef>
                <a:spcPct val="0"/>
              </a:spcBef>
              <a:spcAft>
                <a:spcPts val="700"/>
              </a:spcAft>
              <a:buFont typeface="Arial,Sans-Serif"/>
              <a:buChar char="•"/>
            </a:pPr>
            <a:r>
              <a:rPr lang="pl-PL" sz="2800" u="sng" dirty="0">
                <a:solidFill>
                  <a:srgbClr val="00B050"/>
                </a:solidFill>
              </a:rPr>
              <a:t>Panel ma umożliwiać zadanie 7 rodzajów ruchu oraz zmianę prędkości ruchu</a:t>
            </a:r>
            <a:endParaRPr lang="en-US" sz="2800" u="sng">
              <a:solidFill>
                <a:srgbClr val="00B050"/>
              </a:solidFill>
              <a:ea typeface="+mn-lt"/>
              <a:cs typeface="+mn-lt"/>
            </a:endParaRPr>
          </a:p>
          <a:p>
            <a:pPr marL="0" indent="0">
              <a:spcBef>
                <a:spcPct val="0"/>
              </a:spcBef>
              <a:spcAft>
                <a:spcPts val="700"/>
              </a:spcAft>
              <a:buNone/>
            </a:pPr>
            <a:endParaRPr lang="pl-PL" sz="2800" u="sng" dirty="0">
              <a:solidFill>
                <a:srgbClr val="00B050"/>
              </a:solidFill>
            </a:endParaRPr>
          </a:p>
          <a:p>
            <a:pPr marL="342900" indent="-342900">
              <a:spcBef>
                <a:spcPct val="0"/>
              </a:spcBef>
              <a:spcAft>
                <a:spcPts val="700"/>
              </a:spcAft>
              <a:buFont typeface="Arial,Sans-Serif"/>
              <a:buChar char="•"/>
            </a:pPr>
            <a:r>
              <a:rPr lang="pl-PL" sz="2800" dirty="0">
                <a:solidFill>
                  <a:srgbClr val="00B050"/>
                </a:solidFill>
              </a:rPr>
              <a:t>Panel HMI ma wyświetlać informacje na temat aktualnego stanu połączenia z robotem </a:t>
            </a:r>
            <a:endParaRPr lang="en-US" sz="2800">
              <a:solidFill>
                <a:srgbClr val="00B050"/>
              </a:solidFill>
              <a:ea typeface="+mn-lt"/>
              <a:cs typeface="+mn-lt"/>
            </a:endParaRPr>
          </a:p>
          <a:p>
            <a:pPr marL="342900" indent="-342900">
              <a:spcBef>
                <a:spcPct val="0"/>
              </a:spcBef>
              <a:spcAft>
                <a:spcPts val="700"/>
              </a:spcAft>
              <a:buFont typeface="Arial,Sans-Serif"/>
              <a:buChar char="•"/>
            </a:pPr>
            <a:r>
              <a:rPr lang="pl-PL" sz="2800" dirty="0">
                <a:solidFill>
                  <a:srgbClr val="C00000"/>
                </a:solidFill>
              </a:rPr>
              <a:t>Panel HMI ma wyświetlać informacje na temat aktualnej prędkości każdego z czterech kół robota </a:t>
            </a:r>
            <a:endParaRPr lang="en-US" sz="2800">
              <a:solidFill>
                <a:srgbClr val="C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6913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4A3455-D231-48A8-8935-12E11144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ea typeface="+mj-lt"/>
                <a:cs typeface="+mj-lt"/>
              </a:rPr>
              <a:t>Realizacja sprzętowa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99313DE-9B2B-4310-A61F-61CD4BC3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/>
              <a:buChar char="Ø"/>
            </a:pPr>
            <a:r>
              <a:rPr lang="pl-PL" sz="2800" dirty="0">
                <a:ea typeface="+mn-lt"/>
                <a:cs typeface="+mn-lt"/>
              </a:rPr>
              <a:t>Zestaw uruchomieniowy STM32F746G-DISCOVERY</a:t>
            </a:r>
          </a:p>
          <a:p>
            <a:pPr>
              <a:buFont typeface="Wingdings"/>
              <a:buChar char="Ø"/>
            </a:pPr>
            <a:r>
              <a:rPr lang="pl-PL" sz="2800" dirty="0">
                <a:ea typeface="+mn-lt"/>
                <a:cs typeface="+mn-lt"/>
              </a:rPr>
              <a:t>Dwa moduły radiowe </a:t>
            </a:r>
            <a:r>
              <a:rPr lang="pl-PL" sz="2800" dirty="0" err="1">
                <a:ea typeface="+mn-lt"/>
                <a:cs typeface="+mn-lt"/>
              </a:rPr>
              <a:t>ZigBee</a:t>
            </a:r>
            <a:r>
              <a:rPr lang="pl-PL" sz="2800" dirty="0">
                <a:ea typeface="+mn-lt"/>
                <a:cs typeface="+mn-lt"/>
              </a:rPr>
              <a:t> Core2530</a:t>
            </a:r>
            <a:endParaRPr lang="pl-PL" sz="2800"/>
          </a:p>
          <a:p>
            <a:pPr>
              <a:buFont typeface="Wingdings"/>
              <a:buChar char="Ø"/>
            </a:pPr>
            <a:r>
              <a:rPr lang="pl-PL" sz="2800" dirty="0">
                <a:ea typeface="+mn-lt"/>
                <a:cs typeface="+mn-lt"/>
              </a:rPr>
              <a:t>Robot mobilny z niezależnym napędem czterech kół</a:t>
            </a:r>
            <a:endParaRPr lang="pl-PL" sz="2800"/>
          </a:p>
        </p:txBody>
      </p:sp>
      <p:pic>
        <p:nvPicPr>
          <p:cNvPr id="4" name="Obraz 4" descr="Obraz zawierający obwód&#10;&#10;Opis wygenerowany przy bardzo wysokim poziomie pewności">
            <a:extLst>
              <a:ext uri="{FF2B5EF4-FFF2-40B4-BE49-F238E27FC236}">
                <a16:creationId xmlns:a16="http://schemas.microsoft.com/office/drawing/2014/main" id="{D9BBDD3E-17F2-42A3-A3C1-186074E2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12" y="4328056"/>
            <a:ext cx="3454214" cy="2465414"/>
          </a:xfrm>
          <a:prstGeom prst="rect">
            <a:avLst/>
          </a:prstGeom>
        </p:spPr>
      </p:pic>
      <p:pic>
        <p:nvPicPr>
          <p:cNvPr id="6" name="Obraz 6" descr="Obraz zawierający sprzęt elektroniczny, obwód&#10;&#10;Opis wygenerowany przy bardzo wysokim poziomie pewności">
            <a:extLst>
              <a:ext uri="{FF2B5EF4-FFF2-40B4-BE49-F238E27FC236}">
                <a16:creationId xmlns:a16="http://schemas.microsoft.com/office/drawing/2014/main" id="{69C81494-9F3E-44EA-85BB-D8AB28A85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38" y="4803217"/>
            <a:ext cx="1662832" cy="1662092"/>
          </a:xfrm>
          <a:prstGeom prst="rect">
            <a:avLst/>
          </a:prstGeom>
        </p:spPr>
      </p:pic>
      <p:pic>
        <p:nvPicPr>
          <p:cNvPr id="14" name="Obraz 14" descr="Obraz zawierający obwód&#10;&#10;Opis wygenerowany przy bardzo wysokim poziomie pewności">
            <a:extLst>
              <a:ext uri="{FF2B5EF4-FFF2-40B4-BE49-F238E27FC236}">
                <a16:creationId xmlns:a16="http://schemas.microsoft.com/office/drawing/2014/main" id="{E4229EB6-7023-40CA-BD11-D8FD99D5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70" y="4544574"/>
            <a:ext cx="3521813" cy="24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0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2B8B5A-7A2B-4B19-8A60-FB898E22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Schemat blokowy</a:t>
            </a:r>
          </a:p>
        </p:txBody>
      </p:sp>
      <p:pic>
        <p:nvPicPr>
          <p:cNvPr id="18" name="Obraz 18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2DD0B26B-CE31-4501-81DD-177672C67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290" y="2353469"/>
            <a:ext cx="7366101" cy="4200525"/>
          </a:xfrm>
        </p:spPr>
      </p:pic>
    </p:spTree>
    <p:extLst>
      <p:ext uri="{BB962C8B-B14F-4D97-AF65-F5344CB8AC3E}">
        <p14:creationId xmlns:p14="http://schemas.microsoft.com/office/powerpoint/2010/main" val="54677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8E4D50-DC30-493F-8D60-9190B593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Schemat blokowy (zdjęcie)</a:t>
            </a:r>
          </a:p>
        </p:txBody>
      </p:sp>
      <p:pic>
        <p:nvPicPr>
          <p:cNvPr id="4" name="Obraz 4" descr="Obraz zawierający stół&#10;&#10;Opis wygenerowany przy bardzo wysokim poziomie pewności">
            <a:extLst>
              <a:ext uri="{FF2B5EF4-FFF2-40B4-BE49-F238E27FC236}">
                <a16:creationId xmlns:a16="http://schemas.microsoft.com/office/drawing/2014/main" id="{A7C49855-5F7B-4728-99B8-C107BCD8E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536" y="2184400"/>
            <a:ext cx="8123565" cy="4538663"/>
          </a:xfrm>
        </p:spPr>
      </p:pic>
    </p:spTree>
    <p:extLst>
      <p:ext uri="{BB962C8B-B14F-4D97-AF65-F5344CB8AC3E}">
        <p14:creationId xmlns:p14="http://schemas.microsoft.com/office/powerpoint/2010/main" val="100609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0E3F9B-1B5C-483F-9C1A-129F71DB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Interfejs graficzny</a:t>
            </a:r>
          </a:p>
        </p:txBody>
      </p:sp>
      <p:pic>
        <p:nvPicPr>
          <p:cNvPr id="4" name="Obraz 4" descr="Obraz zawierający kobieta, pociąg, pomiar, biały&#10;&#10;Opis wygenerowany przy bardzo wysokim poziomie pewności">
            <a:extLst>
              <a:ext uri="{FF2B5EF4-FFF2-40B4-BE49-F238E27FC236}">
                <a16:creationId xmlns:a16="http://schemas.microsoft.com/office/drawing/2014/main" id="{08138B41-739C-431B-A6CC-CEAC4C79E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145" y="2647012"/>
            <a:ext cx="7730407" cy="4402172"/>
          </a:xfrm>
        </p:spPr>
      </p:pic>
    </p:spTree>
    <p:extLst>
      <p:ext uri="{BB962C8B-B14F-4D97-AF65-F5344CB8AC3E}">
        <p14:creationId xmlns:p14="http://schemas.microsoft.com/office/powerpoint/2010/main" val="363706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Niestandardowy</PresentationFormat>
  <Paragraphs>2</Paragraphs>
  <Slides>11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2</vt:i4>
      </vt:variant>
      <vt:variant>
        <vt:lpstr>Tytuły slajdów</vt:lpstr>
      </vt:variant>
      <vt:variant>
        <vt:i4>11</vt:i4>
      </vt:variant>
    </vt:vector>
  </HeadingPairs>
  <TitlesOfParts>
    <vt:vector size="13" baseType="lpstr">
      <vt:lpstr>Blank Presentation</vt:lpstr>
      <vt:lpstr>Blank Presentation - Default</vt:lpstr>
      <vt:lpstr>Prezentacja programu PowerPoint</vt:lpstr>
      <vt:lpstr>Plan prezentacji </vt:lpstr>
      <vt:lpstr>Cel pracy</vt:lpstr>
      <vt:lpstr>Zakres pracy</vt:lpstr>
      <vt:lpstr>Założenia projektowe</vt:lpstr>
      <vt:lpstr>Realizacja sprzętowa</vt:lpstr>
      <vt:lpstr>Schemat blokowy</vt:lpstr>
      <vt:lpstr>Schemat blokowy (zdjęcie)</vt:lpstr>
      <vt:lpstr>Interfejs graficzny</vt:lpstr>
      <vt:lpstr>Podsumowanie</vt:lpstr>
      <vt:lpstr>Film prezentacyjny oraz Dziekuje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Maciek</cp:lastModifiedBy>
  <cp:revision>462</cp:revision>
  <dcterms:modified xsi:type="dcterms:W3CDTF">2020-01-24T06:46:38Z</dcterms:modified>
</cp:coreProperties>
</file>